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74" d="100"/>
          <a:sy n="74" d="100"/>
        </p:scale>
        <p:origin x="49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10/31/2017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10/31/2017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10/31/2017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10/31/2017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10/31/2017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10/31/2017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10/31/2017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10/31/2017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10/31/2017</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10/31/2017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10/31/2017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10/31/2017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10/31/2017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10/31/2017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10/31/2017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10/31/2017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10/31/2017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10/31/2017</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Methods of Social Work</a:t>
            </a:r>
            <a:endParaRPr lang="en-US" dirty="0"/>
          </a:p>
        </p:txBody>
      </p:sp>
    </p:spTree>
    <p:extLst>
      <p:ext uri="{BB962C8B-B14F-4D97-AF65-F5344CB8AC3E}">
        <p14:creationId xmlns:p14="http://schemas.microsoft.com/office/powerpoint/2010/main" val="29224303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Work Components</a:t>
            </a:r>
            <a:endParaRPr lang="en-US" dirty="0"/>
          </a:p>
        </p:txBody>
      </p:sp>
      <p:sp>
        <p:nvSpPr>
          <p:cNvPr id="3" name="Content Placeholder 2"/>
          <p:cNvSpPr>
            <a:spLocks noGrp="1"/>
          </p:cNvSpPr>
          <p:nvPr>
            <p:ph idx="1"/>
          </p:nvPr>
        </p:nvSpPr>
        <p:spPr>
          <a:xfrm>
            <a:off x="425003" y="2079295"/>
            <a:ext cx="10702343" cy="4398778"/>
          </a:xfrm>
        </p:spPr>
        <p:txBody>
          <a:bodyPr>
            <a:normAutofit/>
          </a:bodyPr>
          <a:lstStyle/>
          <a:p>
            <a:r>
              <a:rPr lang="en-US" sz="2800" dirty="0" smtClean="0"/>
              <a:t>1. </a:t>
            </a:r>
            <a:r>
              <a:rPr lang="en-US" sz="2800" b="1" u="sng" dirty="0" smtClean="0"/>
              <a:t>Person: </a:t>
            </a:r>
            <a:r>
              <a:rPr lang="en-US" sz="2800" dirty="0" smtClean="0"/>
              <a:t>refers to a client or a person who is in need of help </a:t>
            </a:r>
          </a:p>
          <a:p>
            <a:pPr marL="0" indent="0">
              <a:buNone/>
            </a:pPr>
            <a:r>
              <a:rPr lang="en-US" sz="2800" dirty="0"/>
              <a:t> </a:t>
            </a:r>
            <a:r>
              <a:rPr lang="en-US" sz="2800" dirty="0" smtClean="0"/>
              <a:t>     or support.</a:t>
            </a:r>
          </a:p>
          <a:p>
            <a:r>
              <a:rPr lang="en-US" sz="2800" dirty="0" smtClean="0"/>
              <a:t>2. </a:t>
            </a:r>
            <a:r>
              <a:rPr lang="en-US" sz="2800" u="sng" dirty="0" smtClean="0"/>
              <a:t>Problem: </a:t>
            </a:r>
            <a:r>
              <a:rPr lang="en-US" sz="2800" dirty="0" smtClean="0"/>
              <a:t>a situation which hampered his/her normal social</a:t>
            </a:r>
          </a:p>
          <a:p>
            <a:pPr marL="0" indent="0">
              <a:buNone/>
            </a:pPr>
            <a:r>
              <a:rPr lang="en-US" sz="2800" dirty="0"/>
              <a:t> </a:t>
            </a:r>
            <a:r>
              <a:rPr lang="en-US" sz="2800" dirty="0" smtClean="0"/>
              <a:t>     functioning in society such as </a:t>
            </a:r>
            <a:r>
              <a:rPr lang="en-US" sz="2800" dirty="0"/>
              <a:t>u</a:t>
            </a:r>
            <a:r>
              <a:rPr lang="en-US" sz="2800" dirty="0" smtClean="0"/>
              <a:t>nemployment, drug addiction,</a:t>
            </a:r>
          </a:p>
          <a:p>
            <a:pPr marL="0" indent="0">
              <a:buNone/>
            </a:pPr>
            <a:r>
              <a:rPr lang="en-US" sz="2800" dirty="0"/>
              <a:t>	</a:t>
            </a:r>
            <a:r>
              <a:rPr lang="en-US" sz="2800" dirty="0" smtClean="0"/>
              <a:t>depression, crime etc.</a:t>
            </a:r>
          </a:p>
          <a:p>
            <a:pPr marL="0" indent="0">
              <a:buNone/>
            </a:pPr>
            <a:r>
              <a:rPr lang="en-US" sz="2800" dirty="0" smtClean="0"/>
              <a:t>  3. </a:t>
            </a:r>
            <a:r>
              <a:rPr lang="en-US" sz="2800" u="sng" dirty="0" smtClean="0"/>
              <a:t>Place: </a:t>
            </a:r>
            <a:r>
              <a:rPr lang="en-US" sz="2800" dirty="0" smtClean="0"/>
              <a:t>Refers to a social welfare agencies which have both </a:t>
            </a:r>
          </a:p>
          <a:p>
            <a:pPr marL="0" indent="0">
              <a:buNone/>
            </a:pPr>
            <a:r>
              <a:rPr lang="en-US" sz="2800" dirty="0" smtClean="0"/>
              <a:t>      human and financial resources which is employed for the </a:t>
            </a:r>
          </a:p>
          <a:p>
            <a:pPr marL="0" indent="0">
              <a:buNone/>
            </a:pPr>
            <a:r>
              <a:rPr lang="en-US" sz="2800" dirty="0"/>
              <a:t> </a:t>
            </a:r>
            <a:r>
              <a:rPr lang="en-US" sz="2800" dirty="0" smtClean="0"/>
              <a:t>    solution and rehabilitation of person’s problems</a:t>
            </a:r>
          </a:p>
        </p:txBody>
      </p:sp>
    </p:spTree>
    <p:extLst>
      <p:ext uri="{BB962C8B-B14F-4D97-AF65-F5344CB8AC3E}">
        <p14:creationId xmlns:p14="http://schemas.microsoft.com/office/powerpoint/2010/main" val="1787393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321" y="721216"/>
            <a:ext cx="10756118" cy="5473521"/>
          </a:xfrm>
        </p:spPr>
        <p:txBody>
          <a:bodyPr/>
          <a:lstStyle/>
          <a:p>
            <a:r>
              <a:rPr lang="en-US" sz="3200" dirty="0" smtClean="0">
                <a:solidFill>
                  <a:srgbClr val="FF0000"/>
                </a:solidFill>
              </a:rPr>
              <a:t>4. Professional Representative: </a:t>
            </a:r>
          </a:p>
          <a:p>
            <a:r>
              <a:rPr lang="en-US" dirty="0" smtClean="0"/>
              <a:t>Refers to a Professional Social Worker who have knowledge and skill for exploring and solution of client’s problem.</a:t>
            </a:r>
          </a:p>
          <a:p>
            <a:r>
              <a:rPr lang="en-US" sz="3200" dirty="0" smtClean="0">
                <a:solidFill>
                  <a:srgbClr val="FF0000"/>
                </a:solidFill>
              </a:rPr>
              <a:t>5. Process:</a:t>
            </a:r>
          </a:p>
          <a:p>
            <a:pPr marL="0" indent="0">
              <a:buNone/>
            </a:pPr>
            <a:r>
              <a:rPr lang="en-US" dirty="0" smtClean="0"/>
              <a:t>       Refers to case work method which consist of:</a:t>
            </a:r>
          </a:p>
          <a:p>
            <a:pPr marL="0" indent="0">
              <a:buNone/>
            </a:pPr>
            <a:r>
              <a:rPr lang="en-US" dirty="0"/>
              <a:t>	</a:t>
            </a:r>
            <a:r>
              <a:rPr lang="en-US" sz="2800" dirty="0" smtClean="0">
                <a:solidFill>
                  <a:srgbClr val="FF0000"/>
                </a:solidFill>
              </a:rPr>
              <a:t>a) </a:t>
            </a:r>
            <a:r>
              <a:rPr lang="en-US" sz="2800" u="sng" dirty="0" smtClean="0">
                <a:solidFill>
                  <a:srgbClr val="FF0000"/>
                </a:solidFill>
              </a:rPr>
              <a:t>Study </a:t>
            </a:r>
            <a:r>
              <a:rPr lang="en-US" sz="2800" dirty="0" smtClean="0">
                <a:solidFill>
                  <a:srgbClr val="FF0000"/>
                </a:solidFill>
              </a:rPr>
              <a:t>of </a:t>
            </a:r>
            <a:r>
              <a:rPr lang="en-US" sz="2800" dirty="0" smtClean="0"/>
              <a:t>the client’s profile and problem</a:t>
            </a:r>
          </a:p>
          <a:p>
            <a:pPr marL="0" indent="0">
              <a:buNone/>
            </a:pPr>
            <a:r>
              <a:rPr lang="en-US" sz="2800" dirty="0"/>
              <a:t>	</a:t>
            </a:r>
            <a:r>
              <a:rPr lang="en-US" sz="2800" dirty="0" smtClean="0">
                <a:solidFill>
                  <a:srgbClr val="FF0000"/>
                </a:solidFill>
              </a:rPr>
              <a:t>b) </a:t>
            </a:r>
            <a:r>
              <a:rPr lang="en-US" sz="2800" u="sng" dirty="0" smtClean="0">
                <a:solidFill>
                  <a:srgbClr val="FF0000"/>
                </a:solidFill>
              </a:rPr>
              <a:t>Diagnosis</a:t>
            </a:r>
            <a:r>
              <a:rPr lang="en-US" sz="2800" dirty="0" smtClean="0">
                <a:solidFill>
                  <a:srgbClr val="FF0000"/>
                </a:solidFill>
              </a:rPr>
              <a:t>: </a:t>
            </a:r>
            <a:r>
              <a:rPr lang="en-US" sz="2800" dirty="0" smtClean="0"/>
              <a:t>Professional opinion on the basis client’s </a:t>
            </a:r>
          </a:p>
          <a:p>
            <a:pPr marL="0" indent="0">
              <a:buNone/>
            </a:pPr>
            <a:r>
              <a:rPr lang="en-US" sz="2800" dirty="0"/>
              <a:t>	</a:t>
            </a:r>
            <a:r>
              <a:rPr lang="en-US" sz="2800" dirty="0" smtClean="0"/>
              <a:t>		    history</a:t>
            </a:r>
          </a:p>
          <a:p>
            <a:pPr marL="0" indent="0">
              <a:buNone/>
            </a:pPr>
            <a:r>
              <a:rPr lang="en-US" sz="2800" dirty="0"/>
              <a:t>	</a:t>
            </a:r>
            <a:r>
              <a:rPr lang="en-US" sz="2800" dirty="0" smtClean="0">
                <a:solidFill>
                  <a:srgbClr val="FF0000"/>
                </a:solidFill>
              </a:rPr>
              <a:t>c) </a:t>
            </a:r>
            <a:r>
              <a:rPr lang="en-US" sz="2800" u="sng" dirty="0" smtClean="0">
                <a:solidFill>
                  <a:srgbClr val="FF0000"/>
                </a:solidFill>
              </a:rPr>
              <a:t>Treatment</a:t>
            </a:r>
            <a:r>
              <a:rPr lang="en-US" sz="2800" dirty="0" smtClean="0">
                <a:solidFill>
                  <a:srgbClr val="FF0000"/>
                </a:solidFill>
              </a:rPr>
              <a:t> &amp; Rehabilitation: </a:t>
            </a:r>
          </a:p>
          <a:p>
            <a:pPr marL="0" indent="0">
              <a:buNone/>
            </a:pPr>
            <a:r>
              <a:rPr lang="en-US" sz="2800" dirty="0">
                <a:solidFill>
                  <a:srgbClr val="FF0000"/>
                </a:solidFill>
              </a:rPr>
              <a:t>	</a:t>
            </a:r>
            <a:r>
              <a:rPr lang="en-US" sz="2800" dirty="0" smtClean="0">
                <a:solidFill>
                  <a:srgbClr val="FF0000"/>
                </a:solidFill>
              </a:rPr>
              <a:t>d) Follow-up</a:t>
            </a:r>
            <a:endParaRPr lang="en-US" sz="2800" dirty="0">
              <a:solidFill>
                <a:srgbClr val="FF0000"/>
              </a:solidFill>
            </a:endParaRPr>
          </a:p>
        </p:txBody>
      </p:sp>
    </p:spTree>
    <p:extLst>
      <p:ext uri="{BB962C8B-B14F-4D97-AF65-F5344CB8AC3E}">
        <p14:creationId xmlns:p14="http://schemas.microsoft.com/office/powerpoint/2010/main" val="17068802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Group Work</a:t>
            </a:r>
            <a:endParaRPr lang="en-US" dirty="0"/>
          </a:p>
        </p:txBody>
      </p:sp>
      <p:sp>
        <p:nvSpPr>
          <p:cNvPr id="3" name="Content Placeholder 2"/>
          <p:cNvSpPr>
            <a:spLocks noGrp="1"/>
          </p:cNvSpPr>
          <p:nvPr>
            <p:ph idx="1"/>
          </p:nvPr>
        </p:nvSpPr>
        <p:spPr>
          <a:xfrm>
            <a:off x="373487" y="1931831"/>
            <a:ext cx="11153105" cy="4430332"/>
          </a:xfrm>
        </p:spPr>
        <p:txBody>
          <a:bodyPr>
            <a:normAutofit/>
          </a:bodyPr>
          <a:lstStyle/>
          <a:p>
            <a:pPr algn="just"/>
            <a:r>
              <a:rPr lang="en-US" sz="3600" dirty="0">
                <a:latin typeface="Garamond" panose="02020404030301010803" pitchFamily="18" charset="0"/>
              </a:rPr>
              <a:t>According to Reid (1997) the purpose of group work is to help improve </a:t>
            </a:r>
            <a:r>
              <a:rPr lang="en-US" sz="3600" dirty="0" smtClean="0">
                <a:latin typeface="Garamond" panose="02020404030301010803" pitchFamily="18" charset="0"/>
              </a:rPr>
              <a:t>the well </a:t>
            </a:r>
            <a:r>
              <a:rPr lang="en-US" sz="3600" dirty="0">
                <a:latin typeface="Garamond" panose="02020404030301010803" pitchFamily="18" charset="0"/>
              </a:rPr>
              <a:t>being of the members and relieve personal suffering. </a:t>
            </a:r>
            <a:endParaRPr lang="en-US" sz="3600" dirty="0" smtClean="0">
              <a:latin typeface="Garamond" panose="02020404030301010803" pitchFamily="18" charset="0"/>
            </a:endParaRPr>
          </a:p>
          <a:p>
            <a:pPr algn="just"/>
            <a:r>
              <a:rPr lang="en-US" sz="3600" dirty="0" smtClean="0">
                <a:latin typeface="Garamond" panose="02020404030301010803" pitchFamily="18" charset="0"/>
              </a:rPr>
              <a:t>This </a:t>
            </a:r>
            <a:r>
              <a:rPr lang="en-US" sz="3600" dirty="0">
                <a:latin typeface="Garamond" panose="02020404030301010803" pitchFamily="18" charset="0"/>
              </a:rPr>
              <a:t>is </a:t>
            </a:r>
            <a:r>
              <a:rPr lang="en-US" sz="3600" dirty="0" smtClean="0">
                <a:latin typeface="Garamond" panose="02020404030301010803" pitchFamily="18" charset="0"/>
              </a:rPr>
              <a:t>accomplished because </a:t>
            </a:r>
            <a:r>
              <a:rPr lang="en-US" sz="3600" dirty="0">
                <a:latin typeface="Garamond" panose="02020404030301010803" pitchFamily="18" charset="0"/>
              </a:rPr>
              <a:t>groups have the ‘power to enhance problem-solving capacity, prevent </a:t>
            </a:r>
            <a:r>
              <a:rPr lang="en-US" sz="3600" dirty="0" smtClean="0">
                <a:latin typeface="Garamond" panose="02020404030301010803" pitchFamily="18" charset="0"/>
              </a:rPr>
              <a:t>the development </a:t>
            </a:r>
            <a:r>
              <a:rPr lang="en-US" sz="3600" dirty="0">
                <a:latin typeface="Garamond" panose="02020404030301010803" pitchFamily="18" charset="0"/>
              </a:rPr>
              <a:t>of serious social problems, and restore and maintain the </a:t>
            </a:r>
            <a:r>
              <a:rPr lang="en-US" sz="3600" dirty="0" smtClean="0">
                <a:latin typeface="Garamond" panose="02020404030301010803" pitchFamily="18" charset="0"/>
              </a:rPr>
              <a:t>social functioning </a:t>
            </a:r>
            <a:r>
              <a:rPr lang="en-US" sz="3600" dirty="0">
                <a:latin typeface="Garamond" panose="02020404030301010803" pitchFamily="18" charset="0"/>
              </a:rPr>
              <a:t>of members’. </a:t>
            </a:r>
            <a:endParaRPr lang="en-US" sz="3600" dirty="0" smtClean="0">
              <a:latin typeface="Garamond" panose="02020404030301010803" pitchFamily="18" charset="0"/>
            </a:endParaRPr>
          </a:p>
          <a:p>
            <a:pPr algn="just"/>
            <a:r>
              <a:rPr lang="en-US" sz="3600" dirty="0" smtClean="0">
                <a:latin typeface="Garamond" panose="02020404030301010803" pitchFamily="18" charset="0"/>
              </a:rPr>
              <a:t>Group </a:t>
            </a:r>
            <a:r>
              <a:rPr lang="en-US" sz="3600" dirty="0">
                <a:latin typeface="Garamond" panose="02020404030301010803" pitchFamily="18" charset="0"/>
              </a:rPr>
              <a:t>work is used in all settings of social work</a:t>
            </a:r>
            <a:r>
              <a:rPr lang="en-US" dirty="0">
                <a:latin typeface="Garamond" panose="02020404030301010803" pitchFamily="18" charset="0"/>
              </a:rPr>
              <a:t>.</a:t>
            </a:r>
            <a:endParaRPr lang="en-US" dirty="0"/>
          </a:p>
        </p:txBody>
      </p:sp>
    </p:spTree>
    <p:extLst>
      <p:ext uri="{BB962C8B-B14F-4D97-AF65-F5344CB8AC3E}">
        <p14:creationId xmlns:p14="http://schemas.microsoft.com/office/powerpoint/2010/main" val="4497411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Work Process</a:t>
            </a:r>
            <a:endParaRPr lang="en-US" dirty="0"/>
          </a:p>
        </p:txBody>
      </p:sp>
      <p:sp>
        <p:nvSpPr>
          <p:cNvPr id="3" name="Content Placeholder 2"/>
          <p:cNvSpPr>
            <a:spLocks noGrp="1"/>
          </p:cNvSpPr>
          <p:nvPr>
            <p:ph idx="1"/>
          </p:nvPr>
        </p:nvSpPr>
        <p:spPr>
          <a:xfrm>
            <a:off x="399245" y="1944710"/>
            <a:ext cx="10496282" cy="4417453"/>
          </a:xfrm>
        </p:spPr>
        <p:txBody>
          <a:bodyPr/>
          <a:lstStyle/>
          <a:p>
            <a:r>
              <a:rPr lang="en-US" dirty="0" smtClean="0"/>
              <a:t>1</a:t>
            </a:r>
            <a:r>
              <a:rPr lang="en-US" sz="3200" dirty="0" smtClean="0"/>
              <a:t>. Group Work Leader</a:t>
            </a:r>
          </a:p>
          <a:p>
            <a:r>
              <a:rPr lang="en-US" sz="3200" dirty="0" smtClean="0"/>
              <a:t>2. Group Members</a:t>
            </a:r>
          </a:p>
          <a:p>
            <a:r>
              <a:rPr lang="en-US" sz="3200" dirty="0" smtClean="0"/>
              <a:t>3. Group Structure                         </a:t>
            </a:r>
            <a:r>
              <a:rPr lang="en-US" sz="3600" dirty="0" smtClean="0"/>
              <a:t>Group Dynamics</a:t>
            </a:r>
          </a:p>
          <a:p>
            <a:r>
              <a:rPr lang="en-US" sz="3200" dirty="0" smtClean="0"/>
              <a:t>4. Group Work Process</a:t>
            </a:r>
          </a:p>
          <a:p>
            <a:r>
              <a:rPr lang="en-US" sz="3200" dirty="0" smtClean="0"/>
              <a:t>                                                        </a:t>
            </a:r>
          </a:p>
          <a:p>
            <a:r>
              <a:rPr lang="en-US" sz="3200" dirty="0"/>
              <a:t> </a:t>
            </a:r>
            <a:r>
              <a:rPr lang="en-US" sz="3200" dirty="0" smtClean="0"/>
              <a:t>                                    Changes &amp; Development in </a:t>
            </a:r>
          </a:p>
          <a:p>
            <a:pPr marL="0" indent="0">
              <a:buNone/>
            </a:pPr>
            <a:r>
              <a:rPr lang="en-US" sz="3200" dirty="0"/>
              <a:t>	</a:t>
            </a:r>
            <a:r>
              <a:rPr lang="en-US" sz="3200" dirty="0" smtClean="0"/>
              <a:t>				  the group &amp; Group Member</a:t>
            </a:r>
            <a:endParaRPr lang="en-US" sz="3200" dirty="0"/>
          </a:p>
        </p:txBody>
      </p:sp>
      <p:sp>
        <p:nvSpPr>
          <p:cNvPr id="4" name="Right Arrow 3"/>
          <p:cNvSpPr/>
          <p:nvPr/>
        </p:nvSpPr>
        <p:spPr>
          <a:xfrm>
            <a:off x="5029200" y="2910626"/>
            <a:ext cx="1236372" cy="7083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8049296" y="3915178"/>
            <a:ext cx="450761" cy="7984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50332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white"/>
                </a:solidFill>
              </a:rPr>
              <a:t>Group Work Process</a:t>
            </a:r>
            <a:endParaRPr lang="en-US" dirty="0"/>
          </a:p>
        </p:txBody>
      </p:sp>
      <p:sp>
        <p:nvSpPr>
          <p:cNvPr id="3" name="Content Placeholder 2"/>
          <p:cNvSpPr>
            <a:spLocks noGrp="1"/>
          </p:cNvSpPr>
          <p:nvPr>
            <p:ph idx="1"/>
          </p:nvPr>
        </p:nvSpPr>
        <p:spPr>
          <a:xfrm>
            <a:off x="680321" y="2034862"/>
            <a:ext cx="10434147" cy="4353059"/>
          </a:xfrm>
        </p:spPr>
        <p:txBody>
          <a:bodyPr/>
          <a:lstStyle/>
          <a:p>
            <a:r>
              <a:rPr lang="en-US" sz="3200" dirty="0" smtClean="0">
                <a:solidFill>
                  <a:srgbClr val="0070C0"/>
                </a:solidFill>
              </a:rPr>
              <a:t>1. Group Leader: </a:t>
            </a:r>
          </a:p>
          <a:p>
            <a:pPr marL="0" indent="0">
              <a:buNone/>
            </a:pPr>
            <a:r>
              <a:rPr lang="en-US" dirty="0" smtClean="0"/>
              <a:t>Style and competency of the leader plays important role in personality development.</a:t>
            </a:r>
          </a:p>
          <a:p>
            <a:r>
              <a:rPr lang="en-US" dirty="0" smtClean="0"/>
              <a:t>Styles:</a:t>
            </a:r>
          </a:p>
          <a:p>
            <a:pPr marL="514350" indent="-514350">
              <a:buFont typeface="+mj-lt"/>
              <a:buAutoNum type="romanLcPeriod"/>
            </a:pPr>
            <a:r>
              <a:rPr lang="en-US" dirty="0" smtClean="0">
                <a:solidFill>
                  <a:srgbClr val="0070C0"/>
                </a:solidFill>
              </a:rPr>
              <a:t>Democratic style</a:t>
            </a:r>
          </a:p>
          <a:p>
            <a:pPr marL="514350" indent="-514350">
              <a:buFont typeface="+mj-lt"/>
              <a:buAutoNum type="romanLcPeriod"/>
            </a:pPr>
            <a:r>
              <a:rPr lang="en-US" dirty="0" smtClean="0">
                <a:solidFill>
                  <a:srgbClr val="0070C0"/>
                </a:solidFill>
              </a:rPr>
              <a:t>Authoritarian style</a:t>
            </a:r>
          </a:p>
          <a:p>
            <a:pPr marL="514350" indent="-514350">
              <a:buFont typeface="+mj-lt"/>
              <a:buAutoNum type="romanLcPeriod"/>
            </a:pPr>
            <a:r>
              <a:rPr lang="en-US" dirty="0" err="1" smtClean="0">
                <a:solidFill>
                  <a:srgbClr val="0070C0"/>
                </a:solidFill>
              </a:rPr>
              <a:t>Lassiz</a:t>
            </a:r>
            <a:r>
              <a:rPr lang="en-US" dirty="0" smtClean="0">
                <a:solidFill>
                  <a:srgbClr val="0070C0"/>
                </a:solidFill>
              </a:rPr>
              <a:t> Faire </a:t>
            </a:r>
          </a:p>
          <a:p>
            <a:pPr marL="514350" indent="-514350">
              <a:buFont typeface="+mj-lt"/>
              <a:buAutoNum type="romanLcPeriod"/>
            </a:pPr>
            <a:endParaRPr lang="en-US" dirty="0"/>
          </a:p>
        </p:txBody>
      </p:sp>
    </p:spTree>
    <p:extLst>
      <p:ext uri="{BB962C8B-B14F-4D97-AF65-F5344CB8AC3E}">
        <p14:creationId xmlns:p14="http://schemas.microsoft.com/office/powerpoint/2010/main" val="40700217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200" dirty="0" smtClean="0"/>
              <a:t>2. Group Members:</a:t>
            </a:r>
          </a:p>
          <a:p>
            <a:pPr marL="0" indent="0">
              <a:buNone/>
            </a:pPr>
            <a:endParaRPr lang="en-US" sz="3200" dirty="0" smtClean="0"/>
          </a:p>
          <a:p>
            <a:pPr marL="0" indent="0">
              <a:buNone/>
            </a:pPr>
            <a:r>
              <a:rPr lang="en-US" sz="3200" dirty="0"/>
              <a:t> </a:t>
            </a:r>
            <a:r>
              <a:rPr lang="en-US" sz="3200" dirty="0" smtClean="0"/>
              <a:t>    a. Group Facilitator</a:t>
            </a:r>
            <a:r>
              <a:rPr lang="en-US" sz="3200" dirty="0"/>
              <a:t> </a:t>
            </a:r>
            <a:endParaRPr lang="en-US" sz="3200" dirty="0" smtClean="0"/>
          </a:p>
          <a:p>
            <a:pPr marL="0" indent="0">
              <a:buNone/>
            </a:pPr>
            <a:r>
              <a:rPr lang="en-US" sz="3200" dirty="0"/>
              <a:t> </a:t>
            </a:r>
            <a:r>
              <a:rPr lang="en-US" sz="3200" dirty="0" smtClean="0"/>
              <a:t>     b. Group Maintenance</a:t>
            </a:r>
          </a:p>
          <a:p>
            <a:pPr marL="0" indent="0">
              <a:buNone/>
            </a:pPr>
            <a:r>
              <a:rPr lang="en-US" sz="3200" dirty="0"/>
              <a:t> </a:t>
            </a:r>
            <a:r>
              <a:rPr lang="en-US" sz="3200" dirty="0" smtClean="0"/>
              <a:t>     c. Blockers </a:t>
            </a:r>
          </a:p>
        </p:txBody>
      </p:sp>
    </p:spTree>
    <p:extLst>
      <p:ext uri="{BB962C8B-B14F-4D97-AF65-F5344CB8AC3E}">
        <p14:creationId xmlns:p14="http://schemas.microsoft.com/office/powerpoint/2010/main" val="40234688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7731" y="1996224"/>
            <a:ext cx="10586432" cy="4288665"/>
          </a:xfrm>
        </p:spPr>
        <p:txBody>
          <a:bodyPr/>
          <a:lstStyle/>
          <a:p>
            <a:r>
              <a:rPr lang="en-US" sz="3200" dirty="0" smtClean="0"/>
              <a:t>C. Group Structure:</a:t>
            </a:r>
          </a:p>
          <a:p>
            <a:endParaRPr lang="en-US" sz="3200" dirty="0" smtClean="0"/>
          </a:p>
          <a:p>
            <a:r>
              <a:rPr lang="en-US" sz="3200" dirty="0" err="1" smtClean="0"/>
              <a:t>i</a:t>
            </a:r>
            <a:r>
              <a:rPr lang="en-US" sz="3200" dirty="0" smtClean="0"/>
              <a:t>. Column &amp; Row</a:t>
            </a:r>
          </a:p>
          <a:p>
            <a:r>
              <a:rPr lang="en-US" sz="3200" dirty="0" smtClean="0"/>
              <a:t>Ii. Theatre form</a:t>
            </a:r>
          </a:p>
          <a:p>
            <a:r>
              <a:rPr lang="en-US" sz="3200" dirty="0" smtClean="0"/>
              <a:t>Iii. Round shape</a:t>
            </a:r>
          </a:p>
          <a:p>
            <a:r>
              <a:rPr lang="en-US" sz="3200" dirty="0" smtClean="0"/>
              <a:t>Iv. U Shape</a:t>
            </a:r>
            <a:endParaRPr lang="en-US" sz="3200" dirty="0"/>
          </a:p>
        </p:txBody>
      </p:sp>
    </p:spTree>
    <p:extLst>
      <p:ext uri="{BB962C8B-B14F-4D97-AF65-F5344CB8AC3E}">
        <p14:creationId xmlns:p14="http://schemas.microsoft.com/office/powerpoint/2010/main" val="8940559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Work Process</a:t>
            </a:r>
            <a:endParaRPr lang="en-US" dirty="0"/>
          </a:p>
        </p:txBody>
      </p:sp>
      <p:sp>
        <p:nvSpPr>
          <p:cNvPr id="3" name="Content Placeholder 2"/>
          <p:cNvSpPr>
            <a:spLocks noGrp="1"/>
          </p:cNvSpPr>
          <p:nvPr>
            <p:ph idx="1"/>
          </p:nvPr>
        </p:nvSpPr>
        <p:spPr>
          <a:xfrm>
            <a:off x="680321" y="2047741"/>
            <a:ext cx="10678845" cy="3888448"/>
          </a:xfrm>
        </p:spPr>
        <p:txBody>
          <a:bodyPr>
            <a:normAutofit/>
          </a:bodyPr>
          <a:lstStyle/>
          <a:p>
            <a:pPr algn="just"/>
            <a:r>
              <a:rPr lang="en-US" sz="3200" dirty="0" smtClean="0"/>
              <a:t>Employing the knowledge and skill of group work  in the form of group leader, group members, group structure etc. in the form of Group Counselling for making positive changes in personality of the clients. This change is called group dynamics </a:t>
            </a:r>
            <a:endParaRPr lang="en-US" sz="3200" dirty="0"/>
          </a:p>
        </p:txBody>
      </p:sp>
    </p:spTree>
    <p:extLst>
      <p:ext uri="{BB962C8B-B14F-4D97-AF65-F5344CB8AC3E}">
        <p14:creationId xmlns:p14="http://schemas.microsoft.com/office/powerpoint/2010/main" val="41998153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Development</a:t>
            </a:r>
            <a:endParaRPr lang="en-US" dirty="0"/>
          </a:p>
        </p:txBody>
      </p:sp>
      <p:sp>
        <p:nvSpPr>
          <p:cNvPr id="3" name="Content Placeholder 2"/>
          <p:cNvSpPr>
            <a:spLocks noGrp="1"/>
          </p:cNvSpPr>
          <p:nvPr>
            <p:ph idx="1"/>
          </p:nvPr>
        </p:nvSpPr>
        <p:spPr>
          <a:xfrm>
            <a:off x="476519" y="1834166"/>
            <a:ext cx="9817664" cy="4102023"/>
          </a:xfrm>
        </p:spPr>
        <p:txBody>
          <a:bodyPr/>
          <a:lstStyle/>
          <a:p>
            <a:endParaRPr lang="en-US" dirty="0" smtClean="0"/>
          </a:p>
          <a:p>
            <a:pPr>
              <a:lnSpc>
                <a:spcPct val="150000"/>
              </a:lnSpc>
              <a:spcBef>
                <a:spcPts val="0"/>
              </a:spcBef>
            </a:pPr>
            <a:r>
              <a:rPr lang="en-US" dirty="0" smtClean="0"/>
              <a:t>Community Development</a:t>
            </a:r>
          </a:p>
          <a:p>
            <a:pPr>
              <a:lnSpc>
                <a:spcPct val="150000"/>
              </a:lnSpc>
              <a:spcBef>
                <a:spcPts val="0"/>
              </a:spcBef>
            </a:pPr>
            <a:r>
              <a:rPr lang="en-US" dirty="0" smtClean="0"/>
              <a:t>Community Organization</a:t>
            </a:r>
          </a:p>
          <a:p>
            <a:pPr>
              <a:lnSpc>
                <a:spcPct val="150000"/>
              </a:lnSpc>
              <a:spcBef>
                <a:spcPts val="0"/>
              </a:spcBef>
            </a:pPr>
            <a:r>
              <a:rPr lang="en-US" dirty="0" smtClean="0"/>
              <a:t>Community participation</a:t>
            </a:r>
          </a:p>
          <a:p>
            <a:pPr>
              <a:lnSpc>
                <a:spcPct val="150000"/>
              </a:lnSpc>
              <a:spcBef>
                <a:spcPts val="0"/>
              </a:spcBef>
            </a:pPr>
            <a:r>
              <a:rPr lang="en-US" dirty="0" smtClean="0"/>
              <a:t>Community Mobilization </a:t>
            </a:r>
            <a:endParaRPr lang="en-US" dirty="0"/>
          </a:p>
        </p:txBody>
      </p:sp>
    </p:spTree>
    <p:extLst>
      <p:ext uri="{BB962C8B-B14F-4D97-AF65-F5344CB8AC3E}">
        <p14:creationId xmlns:p14="http://schemas.microsoft.com/office/powerpoint/2010/main" val="12683683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Secondary Methods</a:t>
            </a:r>
            <a:endParaRPr lang="en-US" dirty="0"/>
          </a:p>
        </p:txBody>
      </p:sp>
      <p:sp>
        <p:nvSpPr>
          <p:cNvPr id="3" name="Content Placeholder 2"/>
          <p:cNvSpPr>
            <a:spLocks noGrp="1"/>
          </p:cNvSpPr>
          <p:nvPr>
            <p:ph idx="1"/>
          </p:nvPr>
        </p:nvSpPr>
        <p:spPr/>
        <p:txBody>
          <a:bodyPr>
            <a:normAutofit/>
          </a:bodyPr>
          <a:lstStyle/>
          <a:p>
            <a:r>
              <a:rPr lang="en-US" sz="3200" dirty="0" smtClean="0"/>
              <a:t>Social Research</a:t>
            </a:r>
          </a:p>
          <a:p>
            <a:pPr marL="0" indent="0">
              <a:buNone/>
            </a:pPr>
            <a:endParaRPr lang="en-US" sz="3200" dirty="0" smtClean="0"/>
          </a:p>
          <a:p>
            <a:r>
              <a:rPr lang="en-US" sz="3200" dirty="0" smtClean="0"/>
              <a:t>Social Action</a:t>
            </a:r>
          </a:p>
          <a:p>
            <a:pPr marL="0" indent="0">
              <a:buNone/>
            </a:pPr>
            <a:endParaRPr lang="en-US" sz="3200" dirty="0" smtClean="0"/>
          </a:p>
          <a:p>
            <a:r>
              <a:rPr lang="en-US" sz="3200" dirty="0" smtClean="0"/>
              <a:t>Social Welfare Administration </a:t>
            </a:r>
            <a:endParaRPr lang="en-US" sz="3200" dirty="0"/>
          </a:p>
        </p:txBody>
      </p:sp>
    </p:spTree>
    <p:extLst>
      <p:ext uri="{BB962C8B-B14F-4D97-AF65-F5344CB8AC3E}">
        <p14:creationId xmlns:p14="http://schemas.microsoft.com/office/powerpoint/2010/main" val="2339376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Method</a:t>
            </a:r>
            <a:endParaRPr lang="en-US" dirty="0"/>
          </a:p>
        </p:txBody>
      </p:sp>
      <p:sp>
        <p:nvSpPr>
          <p:cNvPr id="3" name="Content Placeholder 2"/>
          <p:cNvSpPr>
            <a:spLocks noGrp="1"/>
          </p:cNvSpPr>
          <p:nvPr>
            <p:ph idx="1"/>
          </p:nvPr>
        </p:nvSpPr>
        <p:spPr>
          <a:xfrm>
            <a:off x="680321" y="2336873"/>
            <a:ext cx="11151123" cy="3599316"/>
          </a:xfrm>
        </p:spPr>
        <p:txBody>
          <a:bodyPr>
            <a:normAutofit/>
          </a:bodyPr>
          <a:lstStyle/>
          <a:p>
            <a:pPr marL="0" indent="0" algn="just">
              <a:buNone/>
            </a:pPr>
            <a:r>
              <a:rPr lang="en-US" sz="3600" dirty="0" smtClean="0">
                <a:solidFill>
                  <a:srgbClr val="000000"/>
                </a:solidFill>
                <a:latin typeface="Times New Roman" panose="02020603050405020304" pitchFamily="18" charset="0"/>
                <a:cs typeface="Times New Roman" panose="02020603050405020304" pitchFamily="18" charset="0"/>
              </a:rPr>
              <a:t>A method refers to  a regular and systematic </a:t>
            </a:r>
            <a:r>
              <a:rPr lang="en-US" sz="3600" dirty="0">
                <a:solidFill>
                  <a:srgbClr val="000000"/>
                </a:solidFill>
                <a:latin typeface="Times New Roman" panose="02020603050405020304" pitchFamily="18" charset="0"/>
                <a:cs typeface="Times New Roman" panose="02020603050405020304" pitchFamily="18" charset="0"/>
              </a:rPr>
              <a:t>way of accomplishing </a:t>
            </a:r>
            <a:r>
              <a:rPr lang="en-US" sz="3600" dirty="0" smtClean="0">
                <a:solidFill>
                  <a:srgbClr val="000000"/>
                </a:solidFill>
                <a:latin typeface="Times New Roman" panose="02020603050405020304" pitchFamily="18" charset="0"/>
                <a:cs typeface="Times New Roman" panose="02020603050405020304" pitchFamily="18" charset="0"/>
              </a:rPr>
              <a:t>something or doing something.</a:t>
            </a:r>
          </a:p>
          <a:p>
            <a:pPr marL="0" indent="0" algn="just">
              <a:buNone/>
            </a:pPr>
            <a:endParaRPr lang="en-US" sz="3600" dirty="0" smtClean="0">
              <a:solidFill>
                <a:srgbClr val="000000"/>
              </a:solidFill>
              <a:latin typeface="Times New Roman" panose="02020603050405020304" pitchFamily="18" charset="0"/>
              <a:cs typeface="Times New Roman" panose="02020603050405020304" pitchFamily="18" charset="0"/>
            </a:endParaRPr>
          </a:p>
          <a:p>
            <a:pPr marL="0" indent="0" algn="just">
              <a:buNone/>
            </a:pPr>
            <a:r>
              <a:rPr lang="en-US" sz="3600" dirty="0" smtClean="0">
                <a:solidFill>
                  <a:srgbClr val="000000"/>
                </a:solidFill>
                <a:latin typeface="Times New Roman" panose="02020603050405020304" pitchFamily="18" charset="0"/>
                <a:cs typeface="Times New Roman" panose="02020603050405020304" pitchFamily="18" charset="0"/>
              </a:rPr>
              <a:t>A method refers to an artistic or skilful way of doing something.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80165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Research</a:t>
            </a:r>
            <a:endParaRPr lang="en-US" dirty="0"/>
          </a:p>
        </p:txBody>
      </p:sp>
      <p:sp>
        <p:nvSpPr>
          <p:cNvPr id="3" name="Content Placeholder 2"/>
          <p:cNvSpPr>
            <a:spLocks noGrp="1"/>
          </p:cNvSpPr>
          <p:nvPr>
            <p:ph idx="1"/>
          </p:nvPr>
        </p:nvSpPr>
        <p:spPr>
          <a:xfrm>
            <a:off x="412124" y="2073498"/>
            <a:ext cx="10328855" cy="4468969"/>
          </a:xfrm>
        </p:spPr>
        <p:txBody>
          <a:bodyPr>
            <a:normAutofit/>
          </a:bodyPr>
          <a:lstStyle/>
          <a:p>
            <a:r>
              <a:rPr lang="en-US" sz="2800" dirty="0" smtClean="0"/>
              <a:t>Systematic process of Investigation and problem solutions</a:t>
            </a:r>
          </a:p>
          <a:p>
            <a:r>
              <a:rPr lang="en-US" sz="2800" dirty="0" smtClean="0"/>
              <a:t>Problem selection</a:t>
            </a:r>
          </a:p>
          <a:p>
            <a:r>
              <a:rPr lang="en-US" sz="2800" dirty="0" smtClean="0"/>
              <a:t>Literature Review</a:t>
            </a:r>
          </a:p>
          <a:p>
            <a:r>
              <a:rPr lang="en-US" sz="2800" dirty="0" smtClean="0"/>
              <a:t>Research Design</a:t>
            </a:r>
          </a:p>
          <a:p>
            <a:r>
              <a:rPr lang="en-US" sz="2800" dirty="0" smtClean="0"/>
              <a:t>Data Collection</a:t>
            </a:r>
          </a:p>
          <a:p>
            <a:r>
              <a:rPr lang="en-US" sz="2800" dirty="0" smtClean="0"/>
              <a:t>Data Analysis</a:t>
            </a:r>
          </a:p>
          <a:p>
            <a:r>
              <a:rPr lang="en-US" sz="2800" dirty="0" smtClean="0"/>
              <a:t>Conclusion and Recommendation </a:t>
            </a:r>
            <a:endParaRPr lang="en-US" sz="2800" dirty="0"/>
          </a:p>
        </p:txBody>
      </p:sp>
    </p:spTree>
    <p:extLst>
      <p:ext uri="{BB962C8B-B14F-4D97-AF65-F5344CB8AC3E}">
        <p14:creationId xmlns:p14="http://schemas.microsoft.com/office/powerpoint/2010/main" val="2866712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Work Methods</a:t>
            </a:r>
            <a:endParaRPr lang="en-US" dirty="0"/>
          </a:p>
        </p:txBody>
      </p:sp>
      <p:sp>
        <p:nvSpPr>
          <p:cNvPr id="3" name="Content Placeholder 2"/>
          <p:cNvSpPr>
            <a:spLocks noGrp="1"/>
          </p:cNvSpPr>
          <p:nvPr>
            <p:ph idx="1"/>
          </p:nvPr>
        </p:nvSpPr>
        <p:spPr>
          <a:xfrm>
            <a:off x="423747" y="1918010"/>
            <a:ext cx="10615960" cy="4018179"/>
          </a:xfrm>
        </p:spPr>
        <p:txBody>
          <a:bodyPr>
            <a:normAutofit/>
          </a:bodyPr>
          <a:lstStyle/>
          <a:p>
            <a:pPr algn="just"/>
            <a:r>
              <a:rPr lang="en-US" sz="4000" dirty="0">
                <a:latin typeface="Garamond" panose="02020404030301010803" pitchFamily="18" charset="0"/>
              </a:rPr>
              <a:t>Social work methods </a:t>
            </a:r>
            <a:r>
              <a:rPr lang="en-US" sz="4000" dirty="0" smtClean="0">
                <a:latin typeface="Garamond" panose="02020404030301010803" pitchFamily="18" charset="0"/>
              </a:rPr>
              <a:t>is such </a:t>
            </a:r>
            <a:r>
              <a:rPr lang="en-US" sz="4000" dirty="0">
                <a:latin typeface="Garamond" panose="02020404030301010803" pitchFamily="18" charset="0"/>
              </a:rPr>
              <a:t>method that social workers use to help people of all ages and from </a:t>
            </a:r>
            <a:r>
              <a:rPr lang="en-US" sz="4000" dirty="0" smtClean="0">
                <a:latin typeface="Garamond" panose="02020404030301010803" pitchFamily="18" charset="0"/>
              </a:rPr>
              <a:t>various sections </a:t>
            </a:r>
            <a:r>
              <a:rPr lang="en-US" sz="4000" dirty="0">
                <a:latin typeface="Garamond" panose="02020404030301010803" pitchFamily="18" charset="0"/>
              </a:rPr>
              <a:t>of society to enhance their social functioning and to cope more </a:t>
            </a:r>
            <a:r>
              <a:rPr lang="en-US" sz="4000" dirty="0" smtClean="0">
                <a:latin typeface="Garamond" panose="02020404030301010803" pitchFamily="18" charset="0"/>
              </a:rPr>
              <a:t>effectively with </a:t>
            </a:r>
            <a:r>
              <a:rPr lang="en-US" sz="4000" dirty="0">
                <a:latin typeface="Garamond" panose="02020404030301010803" pitchFamily="18" charset="0"/>
              </a:rPr>
              <a:t>their problems.</a:t>
            </a:r>
            <a:endParaRPr lang="en-US" sz="4000" dirty="0"/>
          </a:p>
        </p:txBody>
      </p:sp>
    </p:spTree>
    <p:extLst>
      <p:ext uri="{BB962C8B-B14F-4D97-AF65-F5344CB8AC3E}">
        <p14:creationId xmlns:p14="http://schemas.microsoft.com/office/powerpoint/2010/main" val="28563297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Categories of Methods </a:t>
            </a:r>
            <a:endParaRPr lang="en-US" dirty="0"/>
          </a:p>
        </p:txBody>
      </p:sp>
      <p:sp>
        <p:nvSpPr>
          <p:cNvPr id="3" name="Content Placeholder 2"/>
          <p:cNvSpPr>
            <a:spLocks noGrp="1"/>
          </p:cNvSpPr>
          <p:nvPr>
            <p:ph idx="1"/>
          </p:nvPr>
        </p:nvSpPr>
        <p:spPr>
          <a:xfrm>
            <a:off x="680321" y="1918010"/>
            <a:ext cx="10771981" cy="4018179"/>
          </a:xfrm>
        </p:spPr>
        <p:txBody>
          <a:bodyPr/>
          <a:lstStyle/>
          <a:p>
            <a:r>
              <a:rPr lang="en-US" sz="3200" dirty="0" smtClean="0"/>
              <a:t>Social Work Methods are generally divided into two categories</a:t>
            </a:r>
          </a:p>
          <a:p>
            <a:endParaRPr lang="en-US" sz="3200" dirty="0" smtClean="0"/>
          </a:p>
          <a:p>
            <a:r>
              <a:rPr lang="en-US" sz="3200" dirty="0" smtClean="0"/>
              <a:t>A. Primary Methods</a:t>
            </a:r>
          </a:p>
          <a:p>
            <a:endParaRPr lang="en-US" sz="3200" dirty="0" smtClean="0"/>
          </a:p>
          <a:p>
            <a:r>
              <a:rPr lang="en-US" sz="3200" dirty="0" smtClean="0"/>
              <a:t>B. Secondary Methods</a:t>
            </a:r>
            <a:endParaRPr lang="en-US" sz="3200" dirty="0"/>
          </a:p>
        </p:txBody>
      </p:sp>
    </p:spTree>
    <p:extLst>
      <p:ext uri="{BB962C8B-B14F-4D97-AF65-F5344CB8AC3E}">
        <p14:creationId xmlns:p14="http://schemas.microsoft.com/office/powerpoint/2010/main" val="28937346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Primary Methods</a:t>
            </a:r>
            <a:endParaRPr lang="en-US" sz="4400" dirty="0"/>
          </a:p>
        </p:txBody>
      </p:sp>
      <p:sp>
        <p:nvSpPr>
          <p:cNvPr id="3" name="Content Placeholder 2"/>
          <p:cNvSpPr>
            <a:spLocks noGrp="1"/>
          </p:cNvSpPr>
          <p:nvPr>
            <p:ph idx="1"/>
          </p:nvPr>
        </p:nvSpPr>
        <p:spPr>
          <a:xfrm>
            <a:off x="401445" y="2018371"/>
            <a:ext cx="11374244" cy="3917818"/>
          </a:xfrm>
        </p:spPr>
        <p:txBody>
          <a:bodyPr>
            <a:normAutofit/>
          </a:bodyPr>
          <a:lstStyle/>
          <a:p>
            <a:pPr algn="just"/>
            <a:r>
              <a:rPr lang="en-US" sz="3600" dirty="0">
                <a:solidFill>
                  <a:srgbClr val="000000"/>
                </a:solidFill>
                <a:latin typeface="ff3"/>
              </a:rPr>
              <a:t>Primary means basic to something, or before all others. </a:t>
            </a:r>
            <a:endParaRPr lang="en-US" sz="3600" dirty="0" smtClean="0">
              <a:solidFill>
                <a:srgbClr val="000000"/>
              </a:solidFill>
              <a:latin typeface="ff3"/>
            </a:endParaRPr>
          </a:p>
          <a:p>
            <a:pPr algn="just"/>
            <a:r>
              <a:rPr lang="en-US" sz="3600" dirty="0" smtClean="0">
                <a:solidFill>
                  <a:srgbClr val="000000"/>
                </a:solidFill>
                <a:latin typeface="ff3"/>
              </a:rPr>
              <a:t>The </a:t>
            </a:r>
            <a:r>
              <a:rPr lang="en-US" sz="3600" dirty="0">
                <a:solidFill>
                  <a:srgbClr val="000000"/>
                </a:solidFill>
                <a:latin typeface="ff3"/>
              </a:rPr>
              <a:t>primary methods of social </a:t>
            </a:r>
            <a:r>
              <a:rPr lang="en-US" sz="3600" dirty="0" smtClean="0">
                <a:solidFill>
                  <a:srgbClr val="000000"/>
                </a:solidFill>
                <a:latin typeface="ff3"/>
              </a:rPr>
              <a:t>work are </a:t>
            </a:r>
            <a:r>
              <a:rPr lang="en-US" sz="3600" dirty="0">
                <a:solidFill>
                  <a:srgbClr val="000000"/>
                </a:solidFill>
                <a:latin typeface="ff3"/>
              </a:rPr>
              <a:t>the methods in which social worker directly deal with individuals at the individual, </a:t>
            </a:r>
            <a:r>
              <a:rPr lang="en-US" sz="3600" dirty="0" smtClean="0">
                <a:solidFill>
                  <a:srgbClr val="000000"/>
                </a:solidFill>
                <a:latin typeface="ff3"/>
              </a:rPr>
              <a:t>group and </a:t>
            </a:r>
            <a:r>
              <a:rPr lang="en-US" sz="3600" dirty="0">
                <a:solidFill>
                  <a:srgbClr val="000000"/>
                </a:solidFill>
                <a:latin typeface="ff3"/>
              </a:rPr>
              <a:t>community level.</a:t>
            </a:r>
            <a:endParaRPr lang="en-US" sz="3600" dirty="0"/>
          </a:p>
        </p:txBody>
      </p:sp>
    </p:spTree>
    <p:extLst>
      <p:ext uri="{BB962C8B-B14F-4D97-AF65-F5344CB8AC3E}">
        <p14:creationId xmlns:p14="http://schemas.microsoft.com/office/powerpoint/2010/main" val="21981567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321" y="1918010"/>
            <a:ext cx="10158664" cy="4018179"/>
          </a:xfrm>
        </p:spPr>
        <p:txBody>
          <a:bodyPr/>
          <a:lstStyle/>
          <a:p>
            <a:r>
              <a:rPr lang="en-US" sz="4000" dirty="0">
                <a:solidFill>
                  <a:srgbClr val="000000"/>
                </a:solidFill>
                <a:latin typeface="ff3"/>
              </a:rPr>
              <a:t>These three methods </a:t>
            </a:r>
            <a:r>
              <a:rPr lang="en-US" sz="4000" dirty="0" smtClean="0">
                <a:solidFill>
                  <a:srgbClr val="000000"/>
                </a:solidFill>
                <a:latin typeface="ff3"/>
              </a:rPr>
              <a:t>are:</a:t>
            </a:r>
          </a:p>
          <a:p>
            <a:endParaRPr lang="en-US" sz="4000" dirty="0" smtClean="0">
              <a:solidFill>
                <a:srgbClr val="000000"/>
              </a:solidFill>
              <a:latin typeface="ff3"/>
            </a:endParaRPr>
          </a:p>
          <a:p>
            <a:r>
              <a:rPr lang="en-US" sz="4000" dirty="0" smtClean="0">
                <a:solidFill>
                  <a:srgbClr val="000000"/>
                </a:solidFill>
                <a:latin typeface="ff3"/>
              </a:rPr>
              <a:t>Social Casework</a:t>
            </a:r>
            <a:endParaRPr lang="en-US" sz="4000" dirty="0">
              <a:solidFill>
                <a:srgbClr val="000000"/>
              </a:solidFill>
              <a:latin typeface="Source Sans Pro"/>
            </a:endParaRPr>
          </a:p>
          <a:p>
            <a:r>
              <a:rPr lang="en-US" sz="4000" dirty="0">
                <a:solidFill>
                  <a:srgbClr val="000000"/>
                </a:solidFill>
                <a:latin typeface="ff3"/>
              </a:rPr>
              <a:t>Social </a:t>
            </a:r>
            <a:r>
              <a:rPr lang="en-US" sz="4000" dirty="0" smtClean="0">
                <a:solidFill>
                  <a:srgbClr val="000000"/>
                </a:solidFill>
                <a:latin typeface="ff3"/>
              </a:rPr>
              <a:t>Groupwork.</a:t>
            </a:r>
            <a:endParaRPr lang="en-US" sz="4000" dirty="0">
              <a:solidFill>
                <a:srgbClr val="000000"/>
              </a:solidFill>
              <a:latin typeface="Source Sans Pro"/>
            </a:endParaRPr>
          </a:p>
          <a:p>
            <a:r>
              <a:rPr lang="en-US" sz="4000" dirty="0">
                <a:solidFill>
                  <a:srgbClr val="000000"/>
                </a:solidFill>
                <a:latin typeface="ff3"/>
              </a:rPr>
              <a:t>Community Organization</a:t>
            </a:r>
            <a:endParaRPr lang="en-US" sz="4000" dirty="0">
              <a:solidFill>
                <a:srgbClr val="000000"/>
              </a:solidFill>
              <a:latin typeface="Source Sans Pro"/>
            </a:endParaRPr>
          </a:p>
          <a:p>
            <a:endParaRPr lang="en-US" dirty="0"/>
          </a:p>
        </p:txBody>
      </p:sp>
    </p:spTree>
    <p:extLst>
      <p:ext uri="{BB962C8B-B14F-4D97-AF65-F5344CB8AC3E}">
        <p14:creationId xmlns:p14="http://schemas.microsoft.com/office/powerpoint/2010/main" val="26814444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Secondary Methods</a:t>
            </a:r>
            <a:endParaRPr lang="en-US" dirty="0"/>
          </a:p>
        </p:txBody>
      </p:sp>
      <p:sp>
        <p:nvSpPr>
          <p:cNvPr id="3" name="Content Placeholder 2"/>
          <p:cNvSpPr>
            <a:spLocks noGrp="1"/>
          </p:cNvSpPr>
          <p:nvPr>
            <p:ph idx="1"/>
          </p:nvPr>
        </p:nvSpPr>
        <p:spPr>
          <a:xfrm>
            <a:off x="178420" y="1918010"/>
            <a:ext cx="11218125" cy="4226312"/>
          </a:xfrm>
        </p:spPr>
        <p:txBody>
          <a:bodyPr>
            <a:normAutofit/>
          </a:bodyPr>
          <a:lstStyle/>
          <a:p>
            <a:pPr algn="just"/>
            <a:r>
              <a:rPr lang="en-US" sz="3200" dirty="0">
                <a:solidFill>
                  <a:srgbClr val="000000"/>
                </a:solidFill>
                <a:latin typeface="ff5"/>
              </a:rPr>
              <a:t>The dictionary meaning of the word secondary is “</a:t>
            </a:r>
            <a:r>
              <a:rPr lang="en-US" sz="3200" dirty="0" smtClean="0">
                <a:solidFill>
                  <a:srgbClr val="000000"/>
                </a:solidFill>
                <a:latin typeface="ff5"/>
              </a:rPr>
              <a:t>something </a:t>
            </a:r>
            <a:r>
              <a:rPr lang="en-US" sz="3200" dirty="0" smtClean="0">
                <a:solidFill>
                  <a:srgbClr val="000000"/>
                </a:solidFill>
                <a:latin typeface="ff3"/>
              </a:rPr>
              <a:t>not </a:t>
            </a:r>
            <a:r>
              <a:rPr lang="en-US" sz="3200" dirty="0">
                <a:solidFill>
                  <a:srgbClr val="000000"/>
                </a:solidFill>
                <a:latin typeface="ff3"/>
              </a:rPr>
              <a:t>primary or major; </a:t>
            </a:r>
            <a:r>
              <a:rPr lang="en-US" sz="3200" dirty="0" smtClean="0">
                <a:solidFill>
                  <a:srgbClr val="000000"/>
                </a:solidFill>
                <a:latin typeface="ff3"/>
              </a:rPr>
              <a:t>or subordinate </a:t>
            </a:r>
            <a:r>
              <a:rPr lang="en-US" sz="3200" dirty="0">
                <a:solidFill>
                  <a:srgbClr val="000000"/>
                </a:solidFill>
                <a:latin typeface="ff3"/>
              </a:rPr>
              <a:t>to something </a:t>
            </a:r>
            <a:r>
              <a:rPr lang="en-US" sz="3200" dirty="0" smtClean="0">
                <a:solidFill>
                  <a:srgbClr val="000000"/>
                </a:solidFill>
                <a:latin typeface="ff3"/>
              </a:rPr>
              <a:t>else. </a:t>
            </a:r>
          </a:p>
          <a:p>
            <a:pPr algn="just"/>
            <a:endParaRPr lang="en-US" sz="3200" dirty="0">
              <a:solidFill>
                <a:srgbClr val="000000"/>
              </a:solidFill>
              <a:latin typeface="Source Sans Pro"/>
            </a:endParaRPr>
          </a:p>
          <a:p>
            <a:pPr algn="just"/>
            <a:r>
              <a:rPr lang="en-US" sz="3200" dirty="0" smtClean="0">
                <a:solidFill>
                  <a:srgbClr val="000000"/>
                </a:solidFill>
                <a:latin typeface="ff3"/>
              </a:rPr>
              <a:t>The </a:t>
            </a:r>
            <a:r>
              <a:rPr lang="en-US" sz="3200" dirty="0">
                <a:solidFill>
                  <a:srgbClr val="000000"/>
                </a:solidFill>
                <a:latin typeface="ff3"/>
              </a:rPr>
              <a:t>Secondary Methods of Social Work are </a:t>
            </a:r>
            <a:r>
              <a:rPr lang="en-US" sz="3200" dirty="0" smtClean="0">
                <a:solidFill>
                  <a:srgbClr val="000000"/>
                </a:solidFill>
                <a:latin typeface="ff3"/>
              </a:rPr>
              <a:t>those systematic </a:t>
            </a:r>
            <a:r>
              <a:rPr lang="en-US" sz="3200" dirty="0">
                <a:solidFill>
                  <a:srgbClr val="000000"/>
                </a:solidFill>
                <a:latin typeface="ff3"/>
              </a:rPr>
              <a:t>ways of enhancing well-being which do not involve working directly </a:t>
            </a:r>
            <a:r>
              <a:rPr lang="en-US" sz="3200" dirty="0" smtClean="0">
                <a:solidFill>
                  <a:srgbClr val="000000"/>
                </a:solidFill>
                <a:latin typeface="ff3"/>
              </a:rPr>
              <a:t>with individuals </a:t>
            </a:r>
            <a:r>
              <a:rPr lang="en-US" sz="3200" dirty="0">
                <a:solidFill>
                  <a:srgbClr val="000000"/>
                </a:solidFill>
                <a:latin typeface="ff3"/>
              </a:rPr>
              <a:t>at individual, group and/or community level. </a:t>
            </a:r>
            <a:endParaRPr lang="en-US" sz="3200" dirty="0">
              <a:solidFill>
                <a:srgbClr val="000000"/>
              </a:solidFill>
              <a:latin typeface="Source Sans Pro"/>
            </a:endParaRPr>
          </a:p>
          <a:p>
            <a:endParaRPr lang="en-US" sz="3200" dirty="0"/>
          </a:p>
        </p:txBody>
      </p:sp>
    </p:spTree>
    <p:extLst>
      <p:ext uri="{BB962C8B-B14F-4D97-AF65-F5344CB8AC3E}">
        <p14:creationId xmlns:p14="http://schemas.microsoft.com/office/powerpoint/2010/main" val="31593347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Secondary Methods are:</a:t>
            </a:r>
            <a:endParaRPr lang="en-US" dirty="0"/>
          </a:p>
        </p:txBody>
      </p:sp>
      <p:sp>
        <p:nvSpPr>
          <p:cNvPr id="3" name="Content Placeholder 2"/>
          <p:cNvSpPr>
            <a:spLocks noGrp="1"/>
          </p:cNvSpPr>
          <p:nvPr>
            <p:ph idx="1"/>
          </p:nvPr>
        </p:nvSpPr>
        <p:spPr>
          <a:xfrm>
            <a:off x="479503" y="1984917"/>
            <a:ext cx="9814680" cy="3951272"/>
          </a:xfrm>
        </p:spPr>
        <p:txBody>
          <a:bodyPr/>
          <a:lstStyle/>
          <a:p>
            <a:r>
              <a:rPr lang="en-US" sz="3600" dirty="0">
                <a:solidFill>
                  <a:srgbClr val="000000"/>
                </a:solidFill>
                <a:latin typeface="ff3"/>
              </a:rPr>
              <a:t>1</a:t>
            </a:r>
            <a:r>
              <a:rPr lang="en-US" sz="3600" dirty="0" smtClean="0">
                <a:solidFill>
                  <a:srgbClr val="000000"/>
                </a:solidFill>
                <a:latin typeface="ff3"/>
              </a:rPr>
              <a:t>. Social </a:t>
            </a:r>
            <a:r>
              <a:rPr lang="en-US" sz="3600" dirty="0">
                <a:solidFill>
                  <a:srgbClr val="000000"/>
                </a:solidFill>
                <a:latin typeface="ff3"/>
              </a:rPr>
              <a:t>Welfare </a:t>
            </a:r>
            <a:r>
              <a:rPr lang="en-US" sz="3600" dirty="0" smtClean="0">
                <a:solidFill>
                  <a:srgbClr val="000000"/>
                </a:solidFill>
                <a:latin typeface="ff3"/>
              </a:rPr>
              <a:t>Administration</a:t>
            </a:r>
          </a:p>
          <a:p>
            <a:r>
              <a:rPr lang="en-US" sz="3600" dirty="0" smtClean="0">
                <a:solidFill>
                  <a:srgbClr val="000000"/>
                </a:solidFill>
                <a:latin typeface="ff3"/>
              </a:rPr>
              <a:t>2. Social Research</a:t>
            </a:r>
          </a:p>
          <a:p>
            <a:r>
              <a:rPr lang="en-US" sz="3600" dirty="0" smtClean="0">
                <a:solidFill>
                  <a:srgbClr val="000000"/>
                </a:solidFill>
                <a:latin typeface="ff3"/>
              </a:rPr>
              <a:t>3. Social </a:t>
            </a:r>
            <a:r>
              <a:rPr lang="en-US" sz="3600" dirty="0">
                <a:solidFill>
                  <a:srgbClr val="000000"/>
                </a:solidFill>
                <a:latin typeface="ff3"/>
              </a:rPr>
              <a:t>Policy and Action</a:t>
            </a:r>
            <a:endParaRPr lang="en-US" sz="3600" dirty="0">
              <a:solidFill>
                <a:srgbClr val="000000"/>
              </a:solidFill>
              <a:latin typeface="Source Sans Pro"/>
            </a:endParaRPr>
          </a:p>
          <a:p>
            <a:endParaRPr lang="en-US" dirty="0"/>
          </a:p>
        </p:txBody>
      </p:sp>
    </p:spTree>
    <p:extLst>
      <p:ext uri="{BB962C8B-B14F-4D97-AF65-F5344CB8AC3E}">
        <p14:creationId xmlns:p14="http://schemas.microsoft.com/office/powerpoint/2010/main" val="2636040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Social Case Work</a:t>
            </a:r>
            <a:endParaRPr lang="en-US" dirty="0"/>
          </a:p>
        </p:txBody>
      </p:sp>
      <p:sp>
        <p:nvSpPr>
          <p:cNvPr id="3" name="Content Placeholder 2"/>
          <p:cNvSpPr>
            <a:spLocks noGrp="1"/>
          </p:cNvSpPr>
          <p:nvPr>
            <p:ph idx="1"/>
          </p:nvPr>
        </p:nvSpPr>
        <p:spPr>
          <a:xfrm>
            <a:off x="524107" y="1940312"/>
            <a:ext cx="10705171" cy="3995877"/>
          </a:xfrm>
        </p:spPr>
        <p:txBody>
          <a:bodyPr>
            <a:normAutofit/>
          </a:bodyPr>
          <a:lstStyle/>
          <a:p>
            <a:pPr algn="just"/>
            <a:r>
              <a:rPr lang="en-US" sz="3600" dirty="0">
                <a:latin typeface="Garamond" panose="02020404030301010803" pitchFamily="18" charset="0"/>
              </a:rPr>
              <a:t>It is a method which is based on one to one relationship</a:t>
            </a:r>
            <a:r>
              <a:rPr lang="en-US" sz="3600" dirty="0" smtClean="0">
                <a:latin typeface="Garamond" panose="02020404030301010803" pitchFamily="18" charset="0"/>
              </a:rPr>
              <a:t>.</a:t>
            </a:r>
          </a:p>
          <a:p>
            <a:pPr algn="just"/>
            <a:r>
              <a:rPr lang="en-US" sz="3600" dirty="0" smtClean="0">
                <a:latin typeface="Garamond" panose="02020404030301010803" pitchFamily="18" charset="0"/>
              </a:rPr>
              <a:t>According to H.H. Perlman</a:t>
            </a:r>
          </a:p>
          <a:p>
            <a:pPr algn="just"/>
            <a:r>
              <a:rPr lang="en-US" sz="3600" u="sng" dirty="0" smtClean="0">
                <a:latin typeface="Garamond" panose="02020404030301010803" pitchFamily="18" charset="0"/>
              </a:rPr>
              <a:t>Case Work process (5 ‘Ps’</a:t>
            </a:r>
            <a:r>
              <a:rPr lang="en-US" sz="3600" dirty="0" smtClean="0">
                <a:latin typeface="Garamond" panose="02020404030301010803" pitchFamily="18" charset="0"/>
              </a:rPr>
              <a:t>): “{P}</a:t>
            </a:r>
            <a:r>
              <a:rPr lang="en-US" sz="3600" dirty="0" err="1" smtClean="0">
                <a:latin typeface="Garamond" panose="02020404030301010803" pitchFamily="18" charset="0"/>
              </a:rPr>
              <a:t>erson</a:t>
            </a:r>
            <a:r>
              <a:rPr lang="en-US" sz="3600" dirty="0" smtClean="0">
                <a:latin typeface="Garamond" panose="02020404030301010803" pitchFamily="18" charset="0"/>
              </a:rPr>
              <a:t> with a {P}</a:t>
            </a:r>
            <a:r>
              <a:rPr lang="en-US" sz="3600" dirty="0" err="1" smtClean="0">
                <a:latin typeface="Garamond" panose="02020404030301010803" pitchFamily="18" charset="0"/>
              </a:rPr>
              <a:t>roblem</a:t>
            </a:r>
            <a:r>
              <a:rPr lang="en-US" sz="3600" dirty="0" smtClean="0">
                <a:latin typeface="Garamond" panose="02020404030301010803" pitchFamily="18" charset="0"/>
              </a:rPr>
              <a:t> come to a {p}lace where a {P}</a:t>
            </a:r>
            <a:r>
              <a:rPr lang="en-US" sz="3600" dirty="0" err="1" smtClean="0">
                <a:latin typeface="Garamond" panose="02020404030301010803" pitchFamily="18" charset="0"/>
              </a:rPr>
              <a:t>rofessional</a:t>
            </a:r>
            <a:r>
              <a:rPr lang="en-US" sz="3600" dirty="0" smtClean="0">
                <a:latin typeface="Garamond" panose="02020404030301010803" pitchFamily="18" charset="0"/>
              </a:rPr>
              <a:t> representative, help him by a given {Process}.</a:t>
            </a:r>
            <a:endParaRPr lang="en-US" sz="3600" dirty="0"/>
          </a:p>
        </p:txBody>
      </p:sp>
    </p:spTree>
    <p:extLst>
      <p:ext uri="{BB962C8B-B14F-4D97-AF65-F5344CB8AC3E}">
        <p14:creationId xmlns:p14="http://schemas.microsoft.com/office/powerpoint/2010/main" val="220185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140</TotalTime>
  <Words>608</Words>
  <Application>Microsoft Office PowerPoint</Application>
  <PresentationFormat>Widescreen</PresentationFormat>
  <Paragraphs>103</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ff3</vt:lpstr>
      <vt:lpstr>ff5</vt:lpstr>
      <vt:lpstr>Garamond</vt:lpstr>
      <vt:lpstr>Source Sans Pro</vt:lpstr>
      <vt:lpstr>Times New Roman</vt:lpstr>
      <vt:lpstr>Trebuchet MS</vt:lpstr>
      <vt:lpstr>Berlin</vt:lpstr>
      <vt:lpstr>Methods of Social Work</vt:lpstr>
      <vt:lpstr>Definition of Method</vt:lpstr>
      <vt:lpstr>Social Work Methods</vt:lpstr>
      <vt:lpstr>Categories of Methods </vt:lpstr>
      <vt:lpstr>Primary Methods</vt:lpstr>
      <vt:lpstr>PowerPoint Presentation</vt:lpstr>
      <vt:lpstr>Secondary Methods</vt:lpstr>
      <vt:lpstr>Secondary Methods are:</vt:lpstr>
      <vt:lpstr>1. Social Case Work</vt:lpstr>
      <vt:lpstr>Case Work Components</vt:lpstr>
      <vt:lpstr>PowerPoint Presentation</vt:lpstr>
      <vt:lpstr>Social Group Work</vt:lpstr>
      <vt:lpstr>Group Work Process</vt:lpstr>
      <vt:lpstr>Group Work Process</vt:lpstr>
      <vt:lpstr>PowerPoint Presentation</vt:lpstr>
      <vt:lpstr>PowerPoint Presentation</vt:lpstr>
      <vt:lpstr>Group Work Process</vt:lpstr>
      <vt:lpstr>Community Development</vt:lpstr>
      <vt:lpstr>Secondary Methods</vt:lpstr>
      <vt:lpstr>Social Research</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Methods of Social Work</dc:title>
  <dc:creator>DELL</dc:creator>
  <cp:lastModifiedBy>DELL</cp:lastModifiedBy>
  <cp:revision>12</cp:revision>
  <dcterms:created xsi:type="dcterms:W3CDTF">2017-10-17T13:26:59Z</dcterms:created>
  <dcterms:modified xsi:type="dcterms:W3CDTF">2017-10-31T06:41:10Z</dcterms:modified>
</cp:coreProperties>
</file>